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3" r:id="rId1"/>
  </p:sldMasterIdLst>
  <p:notesMasterIdLst>
    <p:notesMasterId r:id="rId30"/>
  </p:notesMasterIdLst>
  <p:handoutMasterIdLst>
    <p:handoutMasterId r:id="rId31"/>
  </p:handoutMasterIdLst>
  <p:sldIdLst>
    <p:sldId id="257" r:id="rId2"/>
    <p:sldId id="600" r:id="rId3"/>
    <p:sldId id="601" r:id="rId4"/>
    <p:sldId id="646" r:id="rId5"/>
    <p:sldId id="618" r:id="rId6"/>
    <p:sldId id="609" r:id="rId7"/>
    <p:sldId id="619" r:id="rId8"/>
    <p:sldId id="602" r:id="rId9"/>
    <p:sldId id="626" r:id="rId10"/>
    <p:sldId id="629" r:id="rId11"/>
    <p:sldId id="631" r:id="rId12"/>
    <p:sldId id="630" r:id="rId13"/>
    <p:sldId id="632" r:id="rId14"/>
    <p:sldId id="604" r:id="rId15"/>
    <p:sldId id="605" r:id="rId16"/>
    <p:sldId id="585" r:id="rId17"/>
    <p:sldId id="643" r:id="rId18"/>
    <p:sldId id="644" r:id="rId19"/>
    <p:sldId id="645" r:id="rId20"/>
    <p:sldId id="647" r:id="rId21"/>
    <p:sldId id="641" r:id="rId22"/>
    <p:sldId id="531" r:id="rId23"/>
    <p:sldId id="648" r:id="rId24"/>
    <p:sldId id="649" r:id="rId25"/>
    <p:sldId id="637" r:id="rId26"/>
    <p:sldId id="650" r:id="rId27"/>
    <p:sldId id="640" r:id="rId28"/>
    <p:sldId id="537" r:id="rId29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9443" autoAdjust="0"/>
    <p:restoredTop sz="86364" autoAdjust="0"/>
  </p:normalViewPr>
  <p:slideViewPr>
    <p:cSldViewPr snapToGrid="0">
      <p:cViewPr varScale="1">
        <p:scale>
          <a:sx n="67" d="100"/>
          <a:sy n="67" d="100"/>
        </p:scale>
        <p:origin x="-1492" y="-76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10912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0"/>
        <p:guide pos="214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207F23D9-DF40-4811-9C78-A2E2A32398DD}" type="datetime1"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 lvl="0">
                <a:defRPr/>
              </a:pPr>
              <a:t>2021-11-26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4DD6E7B0-61C4-474B-96F1-99E4547EAD79}" type="slidenum"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 lvl="0">
                <a:defRPr/>
              </a:pPr>
              <a:t>‹#›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fld id="{F3AF6795-A612-454E-AF7A-9192B1BEBB13}" type="datetime1">
              <a:rPr lang="ko-KR" altLang="en-US" smtClean="0"/>
              <a:pPr>
                <a:defRPr/>
              </a:pPr>
              <a:t>2021-11-26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fld id="{A0A51D67-0C14-4576-BCC5-A508196B7BB5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29976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3088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09832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01548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09580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25070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5181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38291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9998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27086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35777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1666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8813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88256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1039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2pPr>
            <a:lvl3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3pPr>
            <a:lvl4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4pPr>
            <a:lvl5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2021-11-26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microsoft.com/office/2007/relationships/media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microsoft.com/office/2007/relationships/media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정태수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전재훈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37626B73-C0E6-4FF6-8368-9AE7DB7A2274}"/>
              </a:ext>
            </a:extLst>
          </p:cNvPr>
          <p:cNvCxnSpPr/>
          <p:nvPr/>
        </p:nvCxnSpPr>
        <p:spPr>
          <a:xfrm>
            <a:off x="364803" y="521823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40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2-1. Plane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SVD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방식 탐색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검출한 수직벡터의 좌표들만 적용하고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각도는 현재 미적용한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2DE26BE-4BFE-43F0-855D-4B8A1AC46F34}"/>
              </a:ext>
            </a:extLst>
          </p:cNvPr>
          <p:cNvSpPr txBox="1"/>
          <p:nvPr/>
        </p:nvSpPr>
        <p:spPr>
          <a:xfrm>
            <a:off x="2096372" y="5916057"/>
            <a:ext cx="4790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 경로 영상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Point Gaussian X ]</a:t>
            </a:r>
          </a:p>
        </p:txBody>
      </p:sp>
      <p:pic>
        <p:nvPicPr>
          <p:cNvPr id="3" name="Gaussian X movep">
            <a:hlinkClick r:id="" action="ppaction://media"/>
            <a:extLst>
              <a:ext uri="{FF2B5EF4-FFF2-40B4-BE49-F238E27FC236}">
                <a16:creationId xmlns="" xmlns:a16="http://schemas.microsoft.com/office/drawing/2014/main" id="{055BB1E0-11B4-4305-B9ED-162D5F0EC7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778" y="2199102"/>
            <a:ext cx="8188076" cy="37066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90135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03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2-1. Plane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SVD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방식 탐색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검출한 수직벡터의 좌표들만 적용하고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각도는 현재 미적용한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2DE26BE-4BFE-43F0-855D-4B8A1AC46F34}"/>
              </a:ext>
            </a:extLst>
          </p:cNvPr>
          <p:cNvSpPr txBox="1"/>
          <p:nvPr/>
        </p:nvSpPr>
        <p:spPr>
          <a:xfrm>
            <a:off x="2096372" y="5916057"/>
            <a:ext cx="4790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 경로 영상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Linear Gaussian X ]</a:t>
            </a:r>
          </a:p>
        </p:txBody>
      </p:sp>
      <p:pic>
        <p:nvPicPr>
          <p:cNvPr id="2" name="Gaussian X moveL">
            <a:hlinkClick r:id="" action="ppaction://media"/>
            <a:extLst>
              <a:ext uri="{FF2B5EF4-FFF2-40B4-BE49-F238E27FC236}">
                <a16:creationId xmlns="" xmlns:a16="http://schemas.microsoft.com/office/drawing/2014/main" id="{CEF7ED89-DF49-414A-92C8-BF633FACBB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908" y="2194938"/>
            <a:ext cx="8310183" cy="36286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35663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03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2-1. Plane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SVD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방식 탐색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검출한 수직벡터의 좌표들만 적용하고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각도는 현재 미적용한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결과물이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x,y,z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와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개의 각도 형태로 출력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 3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개의 각도에서 로봇의 엔드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이펙터가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이동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해야할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각도로 변환할 수 있는 수식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작성중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78663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03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2-2. Data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Augmentation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코드 작성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Plate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와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Pipe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모재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데이터 증진을 위한 코드 작성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5DF87358-C904-4FDE-AF35-C4A2C98652C4}"/>
              </a:ext>
            </a:extLst>
          </p:cNvPr>
          <p:cNvGrpSpPr/>
          <p:nvPr/>
        </p:nvGrpSpPr>
        <p:grpSpPr>
          <a:xfrm>
            <a:off x="552871" y="2373548"/>
            <a:ext cx="7925565" cy="3784326"/>
            <a:chOff x="552871" y="2373548"/>
            <a:chExt cx="7925565" cy="3982802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="" xmlns:a16="http://schemas.microsoft.com/office/drawing/2014/main" id="{4A6DCA4A-76F2-4AA9-A5A1-376F0765A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71" y="4228913"/>
              <a:ext cx="3216294" cy="2127437"/>
            </a:xfrm>
            <a:prstGeom prst="rect">
              <a:avLst/>
            </a:prstGeom>
          </p:spPr>
        </p:pic>
        <p:pic>
          <p:nvPicPr>
            <p:cNvPr id="5" name="그림 4" descr="우산, 액세서리, 다채로운, 다른이(가) 표시된 사진&#10;&#10;자동 생성된 설명">
              <a:extLst>
                <a:ext uri="{FF2B5EF4-FFF2-40B4-BE49-F238E27FC236}">
                  <a16:creationId xmlns="" xmlns:a16="http://schemas.microsoft.com/office/drawing/2014/main" id="{CAC7E4E1-334E-462C-AF42-882AE669C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71" y="2373549"/>
              <a:ext cx="3216294" cy="1808939"/>
            </a:xfrm>
            <a:prstGeom prst="rect">
              <a:avLst/>
            </a:prstGeom>
          </p:spPr>
        </p:pic>
        <p:pic>
          <p:nvPicPr>
            <p:cNvPr id="7" name="그림 6" descr="다채로운, 실내, 천, 담요이(가) 표시된 사진&#10;&#10;자동 생성된 설명">
              <a:extLst>
                <a:ext uri="{FF2B5EF4-FFF2-40B4-BE49-F238E27FC236}">
                  <a16:creationId xmlns="" xmlns:a16="http://schemas.microsoft.com/office/drawing/2014/main" id="{183BD5CA-C7E9-43E2-997A-85BB3EE9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8979" y="2373548"/>
              <a:ext cx="3679457" cy="1808939"/>
            </a:xfrm>
            <a:prstGeom prst="rect">
              <a:avLst/>
            </a:prstGeom>
          </p:spPr>
        </p:pic>
        <p:pic>
          <p:nvPicPr>
            <p:cNvPr id="10" name="그림 9" descr="다채로운, 다른, 색, 옥외설치물이(가) 표시된 사진&#10;&#10;자동 생성된 설명">
              <a:extLst>
                <a:ext uri="{FF2B5EF4-FFF2-40B4-BE49-F238E27FC236}">
                  <a16:creationId xmlns="" xmlns:a16="http://schemas.microsoft.com/office/drawing/2014/main" id="{4F1B6A77-BD86-4D05-85CF-FF563D768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8979" y="4275122"/>
              <a:ext cx="3679457" cy="2069436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="" xmlns:a16="http://schemas.microsoft.com/office/drawing/2014/main" id="{62B56D6B-ED0D-48D9-BA72-1022B2C57406}"/>
                </a:ext>
              </a:extLst>
            </p:cNvPr>
            <p:cNvSpPr/>
            <p:nvPr/>
          </p:nvSpPr>
          <p:spPr>
            <a:xfrm>
              <a:off x="3963059" y="4066786"/>
              <a:ext cx="642026" cy="3566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CBA417-01EA-4DAF-9DDB-948E2E9CDA60}"/>
              </a:ext>
            </a:extLst>
          </p:cNvPr>
          <p:cNvSpPr txBox="1"/>
          <p:nvPr/>
        </p:nvSpPr>
        <p:spPr>
          <a:xfrm>
            <a:off x="2025036" y="6157874"/>
            <a:ext cx="4790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원본 이미지와 설정 조건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]</a:t>
            </a:r>
          </a:p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data augmentation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 결과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</a:p>
        </p:txBody>
      </p:sp>
    </p:spTree>
    <p:extLst>
      <p:ext uri="{BB962C8B-B14F-4D97-AF65-F5344CB8AC3E}">
        <p14:creationId xmlns="" xmlns:p14="http://schemas.microsoft.com/office/powerpoint/2010/main" val="34524218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03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3.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이후 진행 계획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33" name="TextBox 6"/>
          <p:cNvSpPr txBox="1"/>
          <p:nvPr/>
        </p:nvSpPr>
        <p:spPr>
          <a:xfrm>
            <a:off x="364803" y="1280206"/>
            <a:ext cx="9120487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1. Image 1.0 Scale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결과 확인 및 분석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2. Hybrid Loss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function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전이학습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3. Plane SVD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벡터 각도 적용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4. Data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추가 촬영 및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augmentation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적용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5.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Keras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환경에서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Unet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3+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기존의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Unet3+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이외에 다른 모델을 찾아 그 모델로 학습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6. AI Application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논문들을 찾아보며 데이터 적용 및 추가 사례들을 조사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/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3300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용접 불량 검사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2021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>
                  <a:latin typeface="+mj-lt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79981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856230" y="1454878"/>
            <a:ext cx="7666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1.1.1 Real-Time Measurement of Width and Height of Weld Beads in GMAW Processes</a:t>
            </a:r>
          </a:p>
          <a:p>
            <a:pPr>
              <a:lnSpc>
                <a:spcPct val="150000"/>
              </a:lnSpc>
            </a:pPr>
            <a:endParaRPr lang="en-US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/>
              <a:t>projective </a:t>
            </a:r>
            <a:r>
              <a:rPr lang="en-US" sz="1400" b="1" dirty="0"/>
              <a:t>transformation : </a:t>
            </a:r>
            <a:r>
              <a:rPr lang="ko-KR" altLang="en-US" sz="1400" b="1" dirty="0"/>
              <a:t>기존의 이미지를 다른 시야에서의 이미지로 변환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/>
              <a:t>homography</a:t>
            </a:r>
            <a:r>
              <a:rPr lang="en-US" sz="1400" b="1" dirty="0" smtClean="0"/>
              <a:t> </a:t>
            </a:r>
            <a:r>
              <a:rPr lang="en-US" sz="1400" b="1" dirty="0"/>
              <a:t>matrix : </a:t>
            </a:r>
            <a:r>
              <a:rPr lang="ko-KR" altLang="en-US" sz="1400" b="1" dirty="0"/>
              <a:t>이미지 변환 정보를 담고 있는 </a:t>
            </a:r>
            <a:r>
              <a:rPr lang="en-US" altLang="ko-KR" sz="1400" b="1" dirty="0"/>
              <a:t>matrix</a:t>
            </a:r>
            <a:endParaRPr lang="en-US" sz="1400" b="1" dirty="0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방법 조사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58" y="3236494"/>
            <a:ext cx="3168792" cy="1137787"/>
          </a:xfrm>
          <a:prstGeom prst="rect">
            <a:avLst/>
          </a:prstGeom>
        </p:spPr>
      </p:pic>
      <p:pic>
        <p:nvPicPr>
          <p:cNvPr id="5" name="Picture 2" descr="Sensors 16 01500 g004 10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77" y="3077365"/>
            <a:ext cx="2998659" cy="1666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28457" y="4374281"/>
            <a:ext cx="201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P’ = H*P  </a:t>
            </a:r>
            <a:endParaRPr lang="ko-KR" altLang="en-US" b="1" i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464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856230" y="1454878"/>
            <a:ext cx="766644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1.1.1 Real-Time Measurement of Width and Height of Weld Beads in GMAW Processes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왼쪽 그림과 같이 </a:t>
            </a:r>
            <a:r>
              <a:rPr lang="en-US" altLang="ko-KR" sz="1400" b="1" dirty="0" smtClean="0"/>
              <a:t>Calibration </a:t>
            </a:r>
            <a:r>
              <a:rPr lang="ko-KR" altLang="en-US" sz="1400" b="1" dirty="0" smtClean="0"/>
              <a:t>환경 구축</a:t>
            </a:r>
            <a:endParaRPr lang="en-US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homography</a:t>
            </a:r>
            <a:r>
              <a:rPr lang="en-US" altLang="ko-KR" sz="1400" b="1" dirty="0" smtClean="0"/>
              <a:t> matrix </a:t>
            </a:r>
            <a:r>
              <a:rPr lang="ko-KR" altLang="en-US" sz="1400" b="1" dirty="0" smtClean="0"/>
              <a:t>계산을 </a:t>
            </a:r>
            <a:r>
              <a:rPr lang="ko-KR" altLang="en-US" sz="1400" b="1" dirty="0"/>
              <a:t>위한 </a:t>
            </a:r>
            <a:r>
              <a:rPr lang="en-US" altLang="ko-KR" sz="1400" b="1" dirty="0"/>
              <a:t>reference point 4</a:t>
            </a:r>
            <a:r>
              <a:rPr lang="ko-KR" altLang="en-US" sz="1400" b="1" dirty="0"/>
              <a:t>개 선정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SVD</a:t>
            </a:r>
            <a:r>
              <a:rPr lang="ko-KR" altLang="en-US" sz="1400" b="1" dirty="0"/>
              <a:t>를 적용해서 </a:t>
            </a:r>
            <a:r>
              <a:rPr lang="en-US" altLang="ko-KR" sz="1400" b="1" dirty="0" err="1"/>
              <a:t>homography</a:t>
            </a:r>
            <a:r>
              <a:rPr lang="en-US" altLang="ko-KR" sz="1400" b="1" dirty="0"/>
              <a:t> matrix </a:t>
            </a:r>
            <a:r>
              <a:rPr lang="ko-KR" altLang="en-US" sz="1400" b="1" dirty="0"/>
              <a:t>구함</a:t>
            </a:r>
            <a:endParaRPr lang="en-US" altLang="ko-KR" sz="1400" b="1" dirty="0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방법 조사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825" y="3401301"/>
            <a:ext cx="3197107" cy="19857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419" y="3267049"/>
            <a:ext cx="3498879" cy="20053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8570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856230" y="1454878"/>
            <a:ext cx="7666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1.1.1 Real-Time Measurement of Width and Height of Weld Beads in GMAW Processes</a:t>
            </a:r>
          </a:p>
          <a:p>
            <a:endParaRPr lang="en-US" sz="1400" b="1" dirty="0"/>
          </a:p>
          <a:p>
            <a:r>
              <a:rPr lang="en-US" altLang="ko-KR" sz="1400" b="1" dirty="0"/>
              <a:t>5) threshold</a:t>
            </a:r>
            <a:r>
              <a:rPr lang="ko-KR" altLang="en-US" sz="1400" b="1" dirty="0"/>
              <a:t>를 </a:t>
            </a:r>
            <a:r>
              <a:rPr lang="ko-KR" altLang="en-US" sz="1400" b="1" dirty="0" smtClean="0"/>
              <a:t>적용하여 용접 중인 부분 추출</a:t>
            </a:r>
            <a:endParaRPr lang="en-US" altLang="ko-KR" sz="1400" b="1" dirty="0"/>
          </a:p>
          <a:p>
            <a:pPr marL="342900" indent="-342900">
              <a:buFontTx/>
              <a:buAutoNum type="arabicParenR"/>
            </a:pPr>
            <a:endParaRPr lang="en-US" altLang="ko-KR" sz="1400" b="1" dirty="0"/>
          </a:p>
          <a:p>
            <a:pPr marL="342900" indent="-342900">
              <a:buFontTx/>
              <a:buAutoNum type="arabicParenR"/>
            </a:pPr>
            <a:endParaRPr lang="en-US" altLang="ko-KR" sz="1400" b="1" dirty="0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방법 조사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4" name="Picture 6" descr="Sensors 16 01500 g003 10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19" y="2788913"/>
            <a:ext cx="5810400" cy="16625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3999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856230" y="1454878"/>
            <a:ext cx="76664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1.1.1 Real-Time Measurement of Width and Height of Weld Beads in GMAW Processes</a:t>
            </a:r>
          </a:p>
          <a:p>
            <a:endParaRPr lang="en-US" sz="1400" b="1" dirty="0"/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weld </a:t>
            </a:r>
            <a:r>
              <a:rPr lang="en-US" altLang="ko-KR" sz="1400" b="1" dirty="0"/>
              <a:t>pool</a:t>
            </a:r>
            <a:r>
              <a:rPr lang="ko-KR" altLang="en-US" sz="1400" b="1" dirty="0"/>
              <a:t>의 </a:t>
            </a:r>
            <a:r>
              <a:rPr lang="ko-KR" altLang="en-US" sz="1400" b="1" dirty="0" err="1" smtClean="0"/>
              <a:t>최상단</a:t>
            </a:r>
            <a:r>
              <a:rPr lang="ko-KR" altLang="en-US" sz="1400" b="1" dirty="0" smtClean="0"/>
              <a:t> 변환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두께</a:t>
            </a:r>
            <a:r>
              <a:rPr lang="en-US" altLang="ko-KR" sz="1400" b="1" dirty="0"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측정</a:t>
            </a:r>
            <a:endParaRPr lang="en-US" altLang="ko-KR" sz="1400" b="1" dirty="0" smtClean="0">
              <a:sym typeface="Wingdings" panose="05000000000000000000" pitchFamily="2" charset="2"/>
            </a:endParaRPr>
          </a:p>
          <a:p>
            <a:r>
              <a:rPr lang="en-US" altLang="ko-KR" sz="1400" b="1" dirty="0"/>
              <a:t> weld pool</a:t>
            </a:r>
            <a:r>
              <a:rPr lang="ko-KR" altLang="en-US" sz="1400" b="1" dirty="0"/>
              <a:t>의 </a:t>
            </a:r>
            <a:r>
              <a:rPr lang="ko-KR" altLang="en-US" sz="1400" b="1" dirty="0" err="1" smtClean="0"/>
              <a:t>최하단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변환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너비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sym typeface="Wingdings" panose="05000000000000000000" pitchFamily="2" charset="2"/>
              </a:rPr>
              <a:t>측정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endParaRPr lang="en-US" altLang="ko-KR" sz="1400" b="1" dirty="0"/>
          </a:p>
          <a:p>
            <a:pPr marL="342900" indent="-342900">
              <a:buFontTx/>
              <a:buAutoNum type="arabicParenR"/>
            </a:pPr>
            <a:endParaRPr lang="en-US" altLang="ko-KR" sz="1400" b="1" dirty="0"/>
          </a:p>
          <a:p>
            <a:pPr marL="342900" indent="-342900">
              <a:buFontTx/>
              <a:buAutoNum type="arabicParenR"/>
            </a:pPr>
            <a:endParaRPr lang="en-US" altLang="ko-KR" sz="1400" b="1" dirty="0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방법 조사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074" name="Picture 2" descr="Sensors 16 01500 g007 10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31" y="2921938"/>
            <a:ext cx="2848248" cy="2725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nsors 16 01500 g006 10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60" y="2921938"/>
            <a:ext cx="2848248" cy="2725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666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/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3300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용접 자동화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2021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>
                  <a:latin typeface="+mj-lt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856230" y="1454878"/>
            <a:ext cx="7666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1.1.1 Real-Time Measurement of Width and Height of Weld Beads in GMAW Processes</a:t>
            </a:r>
          </a:p>
          <a:p>
            <a:endParaRPr lang="en-US" sz="1400" b="1" dirty="0"/>
          </a:p>
          <a:p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실험 결과</a:t>
            </a:r>
            <a:endParaRPr lang="en-US" altLang="ko-KR" sz="1400" b="1" dirty="0"/>
          </a:p>
          <a:p>
            <a:pPr marL="342900" indent="-342900">
              <a:buFontTx/>
              <a:buAutoNum type="arabicParenR"/>
            </a:pPr>
            <a:endParaRPr lang="en-US" altLang="ko-KR" sz="1400" b="1" dirty="0"/>
          </a:p>
          <a:p>
            <a:pPr marL="342900" indent="-342900">
              <a:buFontTx/>
              <a:buAutoNum type="arabicParenR"/>
            </a:pPr>
            <a:endParaRPr lang="en-US" altLang="ko-KR" sz="1400" b="1" dirty="0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방법 조사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92" y="2447066"/>
            <a:ext cx="7212321" cy="27761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895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856230" y="2307043"/>
            <a:ext cx="766644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DQN </a:t>
            </a:r>
            <a:r>
              <a:rPr lang="ko-KR" altLang="en-US" sz="1600" dirty="0"/>
              <a:t>학습 예정</a:t>
            </a:r>
            <a:endParaRPr lang="en-US" sz="1600" dirty="0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다음주 계획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2005472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2.2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강화학습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학습</a:t>
            </a: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455578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2.1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</a:t>
            </a: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rojective transformation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적용을 위한 실험 </a:t>
            </a: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582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=""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=""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40037321"/>
      </p:ext>
    </p:extLst>
  </p:cSld>
  <p:clrMapOvr>
    <a:masterClrMapping/>
  </p:clrMapOvr>
  <p:transition advTm="297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605354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실험 효율을 위한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알고리즘 개선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3609975" y="5867400"/>
            <a:ext cx="5534025" cy="44767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38575" y="1400176"/>
            <a:ext cx="1285875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Camera parameter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0001" y="3219451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Robot Parameter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7276" y="2314576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72276" y="2276476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Calculate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Hand Eye Calibration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꺾인 연결선 33"/>
          <p:cNvCxnSpPr>
            <a:stCxn id="16" idx="3"/>
            <a:endCxn id="14" idx="1"/>
          </p:cNvCxnSpPr>
          <p:nvPr/>
        </p:nvCxnSpPr>
        <p:spPr>
          <a:xfrm flipV="1">
            <a:off x="2343150" y="1938338"/>
            <a:ext cx="1495425" cy="9144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15" idx="1"/>
          </p:cNvCxnSpPr>
          <p:nvPr/>
        </p:nvCxnSpPr>
        <p:spPr>
          <a:xfrm>
            <a:off x="2447925" y="2852739"/>
            <a:ext cx="1362076" cy="904874"/>
          </a:xfrm>
          <a:prstGeom prst="bentConnector3">
            <a:avLst>
              <a:gd name="adj1" fmla="val 4650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4" idx="3"/>
            <a:endCxn id="27" idx="1"/>
          </p:cNvCxnSpPr>
          <p:nvPr/>
        </p:nvCxnSpPr>
        <p:spPr>
          <a:xfrm>
            <a:off x="5124450" y="1938338"/>
            <a:ext cx="1647826" cy="8763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5" idx="3"/>
            <a:endCxn id="27" idx="1"/>
          </p:cNvCxnSpPr>
          <p:nvPr/>
        </p:nvCxnSpPr>
        <p:spPr>
          <a:xfrm flipV="1">
            <a:off x="5095875" y="2814638"/>
            <a:ext cx="1676401" cy="942975"/>
          </a:xfrm>
          <a:prstGeom prst="bentConnector3">
            <a:avLst>
              <a:gd name="adj1" fmla="val 50568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57251" y="4486274"/>
            <a:ext cx="2733674" cy="1133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Camera Parameter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xxxx.jpg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62576" y="4505324"/>
            <a:ext cx="2733674" cy="1133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Robot Parameter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xxxx.txt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864747" y="5915025"/>
            <a:ext cx="7526778" cy="7905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6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확장자를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제외한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파일의 이름은 데이터를 얻을 당시 시간으로 설정되어있으며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>
              <a:buNone/>
            </a:pPr>
            <a:r>
              <a:rPr lang="ko-KR" altLang="en-US" sz="16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연산시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Camera Parameter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 Parameter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</a:t>
            </a:r>
            <a:r>
              <a:rPr lang="ko-KR" altLang="en-US" sz="16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불러올때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하나의 세트로 간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</a:t>
            </a: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7656404"/>
      </p:ext>
    </p:extLst>
  </p:cSld>
  <p:clrMapOvr>
    <a:masterClrMapping/>
  </p:clrMapOvr>
  <p:transition advTm="13313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605354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실험효율을  위한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 알고리즘 개선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3609975" y="5867400"/>
            <a:ext cx="5534025" cy="44767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71900" y="1514476"/>
            <a:ext cx="1285875" cy="1076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Camera parameter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43326" y="3333751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Robot Parameter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0601" y="2428876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05601" y="2390776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Calculate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Hand Eye Calibration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꺾인 연결선 33"/>
          <p:cNvCxnSpPr>
            <a:stCxn id="16" idx="3"/>
            <a:endCxn id="14" idx="1"/>
          </p:cNvCxnSpPr>
          <p:nvPr/>
        </p:nvCxnSpPr>
        <p:spPr>
          <a:xfrm flipV="1">
            <a:off x="2276475" y="2052638"/>
            <a:ext cx="1495425" cy="9144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>
            <a:off x="2381250" y="2967039"/>
            <a:ext cx="1362076" cy="904874"/>
          </a:xfrm>
          <a:prstGeom prst="bentConnector3">
            <a:avLst>
              <a:gd name="adj1" fmla="val 4650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4" idx="3"/>
            <a:endCxn id="27" idx="1"/>
          </p:cNvCxnSpPr>
          <p:nvPr/>
        </p:nvCxnSpPr>
        <p:spPr>
          <a:xfrm>
            <a:off x="5057775" y="2052638"/>
            <a:ext cx="1647826" cy="8763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5" idx="3"/>
            <a:endCxn id="27" idx="1"/>
          </p:cNvCxnSpPr>
          <p:nvPr/>
        </p:nvCxnSpPr>
        <p:spPr>
          <a:xfrm flipV="1">
            <a:off x="5029200" y="2928938"/>
            <a:ext cx="1676401" cy="942975"/>
          </a:xfrm>
          <a:prstGeom prst="bentConnector3">
            <a:avLst>
              <a:gd name="adj1" fmla="val 50568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C:\Users\cailab\Desktop\wefafs.PNG"/>
          <p:cNvPicPr>
            <a:picLocks noChangeAspect="1" noChangeArrowheads="1"/>
          </p:cNvPicPr>
          <p:nvPr/>
        </p:nvPicPr>
        <p:blipFill>
          <a:blip r:embed="rId3"/>
          <a:srcRect l="62514"/>
          <a:stretch>
            <a:fillRect/>
          </a:stretch>
        </p:blipFill>
        <p:spPr bwMode="auto">
          <a:xfrm>
            <a:off x="809625" y="4749799"/>
            <a:ext cx="3170250" cy="1660526"/>
          </a:xfrm>
          <a:prstGeom prst="rect">
            <a:avLst/>
          </a:prstGeom>
          <a:noFill/>
        </p:spPr>
      </p:pic>
      <p:pic>
        <p:nvPicPr>
          <p:cNvPr id="23" name="Picture 4" descr="C:\Users\cailab\Desktop\asge.PNG"/>
          <p:cNvPicPr>
            <a:picLocks noChangeAspect="1" noChangeArrowheads="1"/>
          </p:cNvPicPr>
          <p:nvPr/>
        </p:nvPicPr>
        <p:blipFill>
          <a:blip r:embed="rId4"/>
          <a:srcRect l="61908" r="2345"/>
          <a:stretch>
            <a:fillRect/>
          </a:stretch>
        </p:blipFill>
        <p:spPr bwMode="auto">
          <a:xfrm>
            <a:off x="5029199" y="4738686"/>
            <a:ext cx="3400426" cy="1616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57656404"/>
      </p:ext>
    </p:extLst>
  </p:cSld>
  <p:clrMapOvr>
    <a:masterClrMapping/>
  </p:clrMapOvr>
  <p:transition advTm="13313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563607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용접로봇 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PC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교체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pic>
        <p:nvPicPr>
          <p:cNvPr id="10" name="Picture 2" descr="C:\Users\cailab\Desktop\aasefe.PNG"/>
          <p:cNvPicPr>
            <a:picLocks noChangeAspect="1" noChangeArrowheads="1"/>
          </p:cNvPicPr>
          <p:nvPr/>
        </p:nvPicPr>
        <p:blipFill>
          <a:blip r:embed="rId3"/>
          <a:srcRect l="36588" t="91835" r="40750" b="795"/>
          <a:stretch>
            <a:fillRect/>
          </a:stretch>
        </p:blipFill>
        <p:spPr bwMode="auto">
          <a:xfrm>
            <a:off x="7467600" y="6534150"/>
            <a:ext cx="1400175" cy="323850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619125" y="1533526"/>
            <a:ext cx="8000999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Ubuntu</a:t>
            </a:r>
            <a:r>
              <a:rPr lang="en-US" altLang="ko-KR" dirty="0" smtClean="0">
                <a:solidFill>
                  <a:schemeClr val="tx1"/>
                </a:solidFill>
              </a:rPr>
              <a:t> 18.04 -&gt; Window10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Python 2.7 - &gt; 3.6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0689" y="2986390"/>
            <a:ext cx="8000999" cy="1931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기존에는 </a:t>
            </a:r>
            <a:r>
              <a:rPr lang="ko-KR" altLang="en-US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2.7</a:t>
            </a:r>
            <a:r>
              <a:rPr lang="ko-KR" altLang="en-US" dirty="0" smtClean="0">
                <a:solidFill>
                  <a:schemeClr val="tx1"/>
                </a:solidFill>
              </a:rPr>
              <a:t>에서 </a:t>
            </a:r>
            <a:r>
              <a:rPr lang="en-US" altLang="ko-KR" dirty="0" err="1" smtClean="0">
                <a:solidFill>
                  <a:schemeClr val="tx1"/>
                </a:solidFill>
              </a:rPr>
              <a:t>Tensorflow</a:t>
            </a:r>
            <a:r>
              <a:rPr lang="en-US" altLang="ko-KR" dirty="0" smtClean="0">
                <a:solidFill>
                  <a:schemeClr val="tx1"/>
                </a:solidFill>
              </a:rPr>
              <a:t> – </a:t>
            </a:r>
            <a:r>
              <a:rPr lang="en-US" altLang="ko-KR" dirty="0" err="1" smtClean="0">
                <a:solidFill>
                  <a:schemeClr val="tx1"/>
                </a:solidFill>
              </a:rPr>
              <a:t>gpu</a:t>
            </a:r>
            <a:r>
              <a:rPr lang="en-US" altLang="ko-KR" dirty="0" smtClean="0">
                <a:solidFill>
                  <a:schemeClr val="tx1"/>
                </a:solidFill>
              </a:rPr>
              <a:t> = 1.13.1 </a:t>
            </a:r>
            <a:r>
              <a:rPr lang="ko-KR" altLang="en-US" dirty="0" smtClean="0">
                <a:solidFill>
                  <a:schemeClr val="tx1"/>
                </a:solidFill>
              </a:rPr>
              <a:t>에서 구동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현재 작성된 코드가 </a:t>
            </a:r>
            <a:r>
              <a:rPr lang="en-US" altLang="ko-KR" dirty="0" smtClean="0">
                <a:solidFill>
                  <a:schemeClr val="tx1"/>
                </a:solidFill>
              </a:rPr>
              <a:t>Python 3.X</a:t>
            </a:r>
            <a:r>
              <a:rPr lang="ko-KR" altLang="en-US" dirty="0" smtClean="0">
                <a:solidFill>
                  <a:schemeClr val="tx1"/>
                </a:solidFill>
              </a:rPr>
              <a:t>에서는 원활히 작동되지 않아 수정 필요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Auto Hand Eye Calibration </a:t>
            </a:r>
            <a:r>
              <a:rPr lang="ko-KR" altLang="en-US" dirty="0" smtClean="0">
                <a:solidFill>
                  <a:schemeClr val="tx1"/>
                </a:solidFill>
              </a:rPr>
              <a:t>연산에 필요한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데이터를 저장하는 </a:t>
            </a:r>
            <a:r>
              <a:rPr lang="en-US" altLang="ko-KR" dirty="0" smtClean="0">
                <a:solidFill>
                  <a:schemeClr val="tx1"/>
                </a:solidFill>
              </a:rPr>
              <a:t>Encode, Decode</a:t>
            </a:r>
            <a:r>
              <a:rPr lang="ko-KR" altLang="en-US" dirty="0" smtClean="0">
                <a:solidFill>
                  <a:schemeClr val="tx1"/>
                </a:solidFill>
              </a:rPr>
              <a:t>에서 사용되는 </a:t>
            </a:r>
            <a:r>
              <a:rPr lang="ko-KR" altLang="en-US" dirty="0" smtClean="0">
                <a:solidFill>
                  <a:schemeClr val="tx1"/>
                </a:solidFill>
              </a:rPr>
              <a:t>함수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및 저장 방식이 </a:t>
            </a:r>
            <a:r>
              <a:rPr lang="ko-KR" altLang="en-US" dirty="0" smtClean="0">
                <a:solidFill>
                  <a:schemeClr val="tx1"/>
                </a:solidFill>
              </a:rPr>
              <a:t>다르다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C:\Users\cailab\Desktop\gse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300" y="4952999"/>
            <a:ext cx="7991740" cy="333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71415770"/>
      </p:ext>
    </p:extLst>
  </p:cSld>
  <p:clrMapOvr>
    <a:masterClrMapping/>
  </p:clrMapOvr>
  <p:transition advTm="18969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563607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용접로봇 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PC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교체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pic>
        <p:nvPicPr>
          <p:cNvPr id="10" name="Picture 2" descr="C:\Users\cailab\Desktop\aasefe.PNG"/>
          <p:cNvPicPr>
            <a:picLocks noChangeAspect="1" noChangeArrowheads="1"/>
          </p:cNvPicPr>
          <p:nvPr/>
        </p:nvPicPr>
        <p:blipFill>
          <a:blip r:embed="rId3"/>
          <a:srcRect l="36588" t="91835" r="40750" b="795"/>
          <a:stretch>
            <a:fillRect/>
          </a:stretch>
        </p:blipFill>
        <p:spPr bwMode="auto">
          <a:xfrm>
            <a:off x="7467600" y="6534150"/>
            <a:ext cx="1400175" cy="323850"/>
          </a:xfrm>
          <a:prstGeom prst="rect">
            <a:avLst/>
          </a:prstGeom>
          <a:noFill/>
        </p:spPr>
      </p:pic>
      <p:pic>
        <p:nvPicPr>
          <p:cNvPr id="1026" name="Picture 2" descr="C:\Users\cailab\Desktop\2021년 11월 27일 자료\sgsfe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927" y="1303004"/>
            <a:ext cx="8136626" cy="5049157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3443591" y="3871609"/>
            <a:ext cx="1070043" cy="194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10391" y="3858639"/>
            <a:ext cx="1070043" cy="194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27778" y="5742562"/>
            <a:ext cx="1339175" cy="181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621294" y="5541523"/>
            <a:ext cx="1355387" cy="1783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30819" y="5922523"/>
            <a:ext cx="1355387" cy="1783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71415770"/>
      </p:ext>
    </p:extLst>
  </p:cSld>
  <p:clrMapOvr>
    <a:masterClrMapping/>
  </p:clrMapOvr>
  <p:transition advTm="18969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227969" y="890626"/>
            <a:ext cx="84493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3.  </a:t>
            </a:r>
            <a:r>
              <a:rPr kumimoji="0" lang="ko-KR" altLang="en-US" sz="2800" b="1" i="0" u="none" strike="noStrike" kern="1200" cap="none" spc="-150" normalizeH="0" baseline="0" noProof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향후계획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33602" y="1398958"/>
            <a:ext cx="8010525" cy="52863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1.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Pythom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3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버전에서 구동할 수 있도록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조치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(Auto Hand Eye Calibration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연구 부분에는 지장이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없도록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Python 2.7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가상환경 버전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세팅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 Parameter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고유진동으로 인한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Noise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보정에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Normalization&amp;Softmax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방법 적용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</a:t>
            </a: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1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초동안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들어오는 값 측정해서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값을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sort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정렬 후에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이전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최종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연산값에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사용했던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Normalization &amp;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Softmax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방법 적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6299994"/>
      </p:ext>
    </p:extLst>
  </p:cSld>
  <p:clrMapOvr>
    <a:masterClrMapping/>
  </p:clrMapOvr>
  <p:transition advTm="203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>
              <a:defRPr/>
            </a:pPr>
            <a:r>
              <a:rPr lang="ko-KR" altLang="en-US" sz="4000" b="1" spc="-25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/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지난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이번 주 작업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이후 진행 계획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>
              <a:defRPr/>
            </a:pPr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97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지난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OTF 030"/>
                <a:ea typeface="210 옴니고딕OTF 030"/>
                <a:cs typeface="+mj-cs"/>
              </a:rPr>
              <a:t>1-1. </a:t>
            </a:r>
            <a:r>
              <a:rPr lang="ko-KR" altLang="en-US" sz="2000" b="1" dirty="0">
                <a:solidFill>
                  <a:srgbClr val="3D3C3E"/>
                </a:solidFill>
                <a:latin typeface="210 옴니고딕OTF 030"/>
                <a:ea typeface="210 옴니고딕OTF 030"/>
                <a:cs typeface="+mj-cs"/>
              </a:rPr>
              <a:t>각도 오류 수정 현황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현재 용접 </a:t>
            </a:r>
            <a:r>
              <a:rPr lang="ko-KR" altLang="en-US" sz="1600" dirty="0" err="1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모재의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각도에 따라 경로 검출이 되지 않는 현상이 존재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3D370378-175D-4C59-BB0A-575690FA6747}"/>
              </a:ext>
            </a:extLst>
          </p:cNvPr>
          <p:cNvGrpSpPr/>
          <p:nvPr/>
        </p:nvGrpSpPr>
        <p:grpSpPr>
          <a:xfrm>
            <a:off x="256545" y="2528000"/>
            <a:ext cx="8626714" cy="2031743"/>
            <a:chOff x="256545" y="2402871"/>
            <a:chExt cx="8626714" cy="2031743"/>
          </a:xfrm>
        </p:grpSpPr>
        <p:pic>
          <p:nvPicPr>
            <p:cNvPr id="5" name="그림 4" descr="벽, 실내, 싱크, 더러운이(가) 표시된 사진&#10;&#10;자동 생성된 설명">
              <a:extLst>
                <a:ext uri="{FF2B5EF4-FFF2-40B4-BE49-F238E27FC236}">
                  <a16:creationId xmlns="" xmlns:a16="http://schemas.microsoft.com/office/drawing/2014/main" id="{5BAF84A3-4BD5-405D-A9B3-9C020774F5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33579"/>
            <a:stretch/>
          </p:blipFill>
          <p:spPr>
            <a:xfrm>
              <a:off x="256545" y="2418350"/>
              <a:ext cx="4315456" cy="1654738"/>
            </a:xfrm>
            <a:prstGeom prst="rect">
              <a:avLst/>
            </a:prstGeom>
          </p:spPr>
        </p:pic>
        <p:pic>
          <p:nvPicPr>
            <p:cNvPr id="11" name="그림 10" descr="실내, 벽, 더러운이(가) 표시된 사진&#10;&#10;자동 생성된 설명">
              <a:extLst>
                <a:ext uri="{FF2B5EF4-FFF2-40B4-BE49-F238E27FC236}">
                  <a16:creationId xmlns="" xmlns:a16="http://schemas.microsoft.com/office/drawing/2014/main" id="{5D34BD3F-485D-4C9A-B71E-E0024FD29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33579"/>
            <a:stretch/>
          </p:blipFill>
          <p:spPr>
            <a:xfrm>
              <a:off x="4567803" y="2402871"/>
              <a:ext cx="4315456" cy="16547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A1293C89-E776-4C06-8E5F-9AE73F6950B5}"/>
                </a:ext>
              </a:extLst>
            </p:cNvPr>
            <p:cNvSpPr txBox="1"/>
            <p:nvPr/>
          </p:nvSpPr>
          <p:spPr>
            <a:xfrm>
              <a:off x="2096372" y="4096060"/>
              <a:ext cx="47908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좌</a:t>
              </a:r>
              <a:r>
                <a:rPr lang="en-US" altLang="ko-KR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: </a:t>
              </a:r>
              <a:r>
                <a:rPr lang="ko-KR" altLang="en-US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각도 </a:t>
              </a:r>
              <a:r>
                <a:rPr lang="en-US" altLang="ko-KR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30º / </a:t>
              </a:r>
              <a:r>
                <a:rPr lang="ko-KR" altLang="en-US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우</a:t>
              </a:r>
              <a:r>
                <a:rPr lang="en-US" altLang="ko-KR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: </a:t>
              </a:r>
              <a:r>
                <a:rPr lang="ko-KR" altLang="en-US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각도 </a:t>
              </a:r>
              <a:r>
                <a:rPr lang="en-US" altLang="ko-KR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45º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C53AE7-AD33-4EEE-9CF5-5B392F66D4DA}"/>
              </a:ext>
            </a:extLst>
          </p:cNvPr>
          <p:cNvSpPr txBox="1"/>
          <p:nvPr/>
        </p:nvSpPr>
        <p:spPr>
          <a:xfrm>
            <a:off x="364802" y="4672630"/>
            <a:ext cx="877919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-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현재 코드의 수정을 통해 다소의 각도 조정이 되어도 경로 검출이 가능하도록 변경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하지만 간혹 검출을 못하는 오류가 발생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현재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Plane SVD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적용을 통해 오류를 해결한 상태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 Image scale up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을 통해 더 개선 시도 예정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03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지난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OTF 030"/>
                <a:ea typeface="210 옴니고딕OTF 030"/>
                <a:cs typeface="+mj-cs"/>
              </a:rPr>
              <a:t>1-1. </a:t>
            </a:r>
            <a:r>
              <a:rPr lang="ko-KR" altLang="en-US" sz="2000" b="1" dirty="0">
                <a:solidFill>
                  <a:srgbClr val="3D3C3E"/>
                </a:solidFill>
                <a:latin typeface="210 옴니고딕OTF 030"/>
                <a:ea typeface="210 옴니고딕OTF 030"/>
                <a:cs typeface="+mj-cs"/>
              </a:rPr>
              <a:t>각도 오류 수정 현황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현재 용접 </a:t>
            </a:r>
            <a:r>
              <a:rPr lang="ko-KR" altLang="en-US" sz="1600" dirty="0" err="1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모재의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각도에 따라 경로 검출이 되지 않는 현상이 존재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BC20FDA6-FB0D-4E9B-8138-4C0108A37CD7}"/>
              </a:ext>
            </a:extLst>
          </p:cNvPr>
          <p:cNvGrpSpPr/>
          <p:nvPr/>
        </p:nvGrpSpPr>
        <p:grpSpPr>
          <a:xfrm>
            <a:off x="1116881" y="2220476"/>
            <a:ext cx="6749870" cy="4428219"/>
            <a:chOff x="1116881" y="2220476"/>
            <a:chExt cx="6749870" cy="4428219"/>
          </a:xfrm>
        </p:grpSpPr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C4422CDD-FFD6-403E-9B3D-3DB348D27FA0}"/>
                </a:ext>
              </a:extLst>
            </p:cNvPr>
            <p:cNvGrpSpPr/>
            <p:nvPr/>
          </p:nvGrpSpPr>
          <p:grpSpPr>
            <a:xfrm>
              <a:off x="1116881" y="2220477"/>
              <a:ext cx="6749870" cy="4428218"/>
              <a:chOff x="1116881" y="2220477"/>
              <a:chExt cx="6749870" cy="4428218"/>
            </a:xfrm>
          </p:grpSpPr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A1293C89-E776-4C06-8E5F-9AE73F6950B5}"/>
                  </a:ext>
                </a:extLst>
              </p:cNvPr>
              <p:cNvSpPr txBox="1"/>
              <p:nvPr/>
            </p:nvSpPr>
            <p:spPr>
              <a:xfrm>
                <a:off x="2118409" y="6310141"/>
                <a:ext cx="479088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dirty="0">
                    <a:latin typeface="210 옴니고딕OTF 030" panose="02020503020101020101" pitchFamily="18" charset="-127"/>
                    <a:ea typeface="210 옴니고딕OTF 030" panose="02020503020101020101" pitchFamily="18" charset="-127"/>
                  </a:rPr>
                  <a:t>Unet3+ </a:t>
                </a:r>
                <a:r>
                  <a:rPr lang="ko-KR" altLang="en-US" sz="1600" dirty="0">
                    <a:latin typeface="210 옴니고딕OTF 030" panose="02020503020101020101" pitchFamily="18" charset="-127"/>
                    <a:ea typeface="210 옴니고딕OTF 030" panose="02020503020101020101" pitchFamily="18" charset="-127"/>
                  </a:rPr>
                  <a:t>학습 결과 사진</a:t>
                </a:r>
                <a:endParaRPr lang="en-US" altLang="ko-KR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endParaRPr>
              </a:p>
            </p:txBody>
          </p:sp>
          <p:pic>
            <p:nvPicPr>
              <p:cNvPr id="3" name="그림 2" descr="하얀색이(가) 표시된 사진&#10;&#10;자동 생성된 설명">
                <a:extLst>
                  <a:ext uri="{FF2B5EF4-FFF2-40B4-BE49-F238E27FC236}">
                    <a16:creationId xmlns="" xmlns:a16="http://schemas.microsoft.com/office/drawing/2014/main" id="{E708F130-A5E7-4256-9E18-3937CA762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6881" y="2220477"/>
                <a:ext cx="3352897" cy="1931155"/>
              </a:xfrm>
              <a:prstGeom prst="rect">
                <a:avLst/>
              </a:prstGeom>
            </p:spPr>
          </p:pic>
          <p:pic>
            <p:nvPicPr>
              <p:cNvPr id="10" name="그림 9" descr="실내, 테이블, 식탁, 커피테이블이(가) 표시된 사진&#10;&#10;자동 생성된 설명">
                <a:extLst>
                  <a:ext uri="{FF2B5EF4-FFF2-40B4-BE49-F238E27FC236}">
                    <a16:creationId xmlns="" xmlns:a16="http://schemas.microsoft.com/office/drawing/2014/main" id="{780DB02C-0590-4A6E-A5A6-84C854CF5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6881" y="4219371"/>
                <a:ext cx="3352896" cy="1931155"/>
              </a:xfrm>
              <a:prstGeom prst="rect">
                <a:avLst/>
              </a:prstGeom>
            </p:spPr>
          </p:pic>
          <p:pic>
            <p:nvPicPr>
              <p:cNvPr id="14" name="그림 13" descr="옥외설치물, 밤하늘이(가) 표시된 사진&#10;&#10;자동 생성된 설명">
                <a:extLst>
                  <a:ext uri="{FF2B5EF4-FFF2-40B4-BE49-F238E27FC236}">
                    <a16:creationId xmlns="" xmlns:a16="http://schemas.microsoft.com/office/drawing/2014/main" id="{42E8566F-6B53-40A5-9571-F8ADEB1AD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3854" y="4229910"/>
                <a:ext cx="3352897" cy="1927964"/>
              </a:xfrm>
              <a:prstGeom prst="rect">
                <a:avLst/>
              </a:prstGeom>
            </p:spPr>
          </p:pic>
        </p:grpSp>
        <p:pic>
          <p:nvPicPr>
            <p:cNvPr id="22" name="그림 21" descr="밤하늘이(가) 표시된 사진&#10;&#10;자동 생성된 설명">
              <a:extLst>
                <a:ext uri="{FF2B5EF4-FFF2-40B4-BE49-F238E27FC236}">
                  <a16:creationId xmlns="" xmlns:a16="http://schemas.microsoft.com/office/drawing/2014/main" id="{4C565EB7-52DC-4B6E-B5A4-D455A5E3C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889" y="2220476"/>
              <a:ext cx="3345862" cy="1931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386099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03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지난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OTF 030"/>
                <a:ea typeface="210 옴니고딕OTF 030"/>
                <a:cs typeface="+mj-cs"/>
              </a:rPr>
              <a:t>1-2. GUI </a:t>
            </a:r>
            <a:r>
              <a:rPr lang="ko-KR" altLang="en-US" sz="2000" b="1" dirty="0">
                <a:solidFill>
                  <a:srgbClr val="3D3C3E"/>
                </a:solidFill>
                <a:latin typeface="210 옴니고딕OTF 030"/>
                <a:ea typeface="210 옴니고딕OTF 030"/>
                <a:cs typeface="+mj-cs"/>
              </a:rPr>
              <a:t>수정 및 기능 추가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0465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</a:rPr>
              <a:t> 1) GUI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</a:rPr>
              <a:t>에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</a:rPr>
              <a:t>Pipe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</a:rPr>
              <a:t>와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</a:rPr>
              <a:t>Plate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</a:rPr>
              <a:t>추가</a:t>
            </a:r>
            <a:endParaRPr lang="en-US" altLang="ko-KR" sz="1600" dirty="0">
              <a:latin typeface="210 옴니고딕OTF 030"/>
              <a:ea typeface="210 옴니고딕OTF 030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</a:rPr>
              <a:t>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 Pipe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의 경우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Move Circular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/ Plate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의 경우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Move Linear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로 작동하도록 설정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로봇의 이동 속도 및 경로도 수정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진행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835A9F7A-BA8A-4B37-AA84-7159AA825B47}"/>
              </a:ext>
            </a:extLst>
          </p:cNvPr>
          <p:cNvGrpSpPr/>
          <p:nvPr/>
        </p:nvGrpSpPr>
        <p:grpSpPr>
          <a:xfrm>
            <a:off x="1428874" y="2917124"/>
            <a:ext cx="6277858" cy="3804351"/>
            <a:chOff x="1428874" y="2755267"/>
            <a:chExt cx="6277858" cy="3922075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8F21B674-9242-47B7-B9C0-B99C44741370}"/>
                </a:ext>
              </a:extLst>
            </p:cNvPr>
            <p:cNvSpPr txBox="1"/>
            <p:nvPr/>
          </p:nvSpPr>
          <p:spPr>
            <a:xfrm>
              <a:off x="1992628" y="6338788"/>
              <a:ext cx="47908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dirty="0" err="1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train_loss</a:t>
              </a:r>
              <a:r>
                <a:rPr lang="en-US" altLang="ko-KR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 </a:t>
              </a:r>
              <a:r>
                <a:rPr lang="ko-KR" altLang="en-US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그래프</a:t>
              </a:r>
              <a:r>
                <a:rPr lang="en-US" altLang="ko-KR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[</a:t>
              </a:r>
              <a:r>
                <a:rPr lang="ko-KR" altLang="en-US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좌</a:t>
              </a:r>
              <a:r>
                <a:rPr lang="en-US" altLang="ko-KR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: BCE / </a:t>
              </a:r>
              <a:r>
                <a:rPr lang="ko-KR" altLang="en-US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우</a:t>
              </a:r>
              <a:r>
                <a:rPr lang="en-US" altLang="ko-KR" sz="16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: BCE+IOU] 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07FC0190-6DA5-4177-8EA0-0F076816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874" y="2755267"/>
              <a:ext cx="6277858" cy="358352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51A97F1A-2CC7-4E12-8FE3-F057FDE260D5}"/>
                </a:ext>
              </a:extLst>
            </p:cNvPr>
            <p:cNvSpPr/>
            <p:nvPr/>
          </p:nvSpPr>
          <p:spPr>
            <a:xfrm>
              <a:off x="3657600" y="4871657"/>
              <a:ext cx="721895" cy="7206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0334999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03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지난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OTF 030"/>
                <a:ea typeface="210 옴니고딕OTF 030"/>
                <a:cs typeface="+mj-cs"/>
              </a:rPr>
              <a:t>1-2. GUI </a:t>
            </a:r>
            <a:r>
              <a:rPr lang="ko-KR" altLang="en-US" sz="2000" b="1" dirty="0">
                <a:solidFill>
                  <a:srgbClr val="3D3C3E"/>
                </a:solidFill>
                <a:latin typeface="210 옴니고딕OTF 030"/>
                <a:ea typeface="210 옴니고딕OTF 030"/>
                <a:cs typeface="+mj-cs"/>
              </a:rPr>
              <a:t>수정 및 기능 추가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046541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</a:rPr>
              <a:t> 2) Plate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</a:rPr>
              <a:t>적용</a:t>
            </a:r>
            <a:endParaRPr lang="en-US" altLang="ko-KR" sz="1600" dirty="0">
              <a:latin typeface="210 옴니고딕OTF 030"/>
              <a:ea typeface="210 옴니고딕OTF 030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 Plate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는 학습이 안된 상태이기에 추가 학습이 필요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데이터셋을 추가적으로 만들어서 학습 및 적용 예정</a:t>
            </a:r>
            <a:endParaRPr lang="ko-KR" altLang="en-US" sz="1600" dirty="0">
              <a:latin typeface="210 옴니고딕OTF 030"/>
              <a:ea typeface="210 옴니고딕OTF 030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OTF 030"/>
              <a:ea typeface="210 옴니고딕OTF 030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</a:rPr>
              <a:t> -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현재는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GUI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에서 선택하여 작동하도록 설정한 상태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이후에는 카메라 촬영 단계에서 자동으로 인식하여 변경하도록 설정 예정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#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방법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[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예정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]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- Plate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학습 모델과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Pipe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학습 모델을 나누어서 적용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 Classification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방식으로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plate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와 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pipe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를 구분하고</a:t>
            </a: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     </a:t>
            </a:r>
            <a:r>
              <a:rPr lang="ko-KR" altLang="en-US" sz="1600" dirty="0">
                <a:latin typeface="210 옴니고딕OTF 030"/>
                <a:ea typeface="210 옴니고딕OTF 030"/>
                <a:cs typeface="+mj-cs"/>
                <a:sym typeface="Wingdings" panose="05000000000000000000" pitchFamily="2" charset="2"/>
              </a:rPr>
              <a:t>필요한 모델을 불러와서 경로 검출 진행하는 방식</a:t>
            </a:r>
            <a:endParaRPr lang="en-US" altLang="ko-KR" sz="1600" dirty="0">
              <a:latin typeface="210 옴니고딕OTF 030"/>
              <a:ea typeface="210 옴니고딕OTF 030"/>
              <a:cs typeface="+mj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8223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03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2-1. Image Scale Up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분석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17202" y="5989499"/>
            <a:ext cx="87791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epoch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가 진행됨에 따라 성능이 점차 향상되는 모습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100 epoch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로 돌린 상태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&gt; 200 epoch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로 추가 학습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F74291D8-E423-4B7A-A986-D7789261B10C}"/>
              </a:ext>
            </a:extLst>
          </p:cNvPr>
          <p:cNvGrpSpPr/>
          <p:nvPr/>
        </p:nvGrpSpPr>
        <p:grpSpPr>
          <a:xfrm>
            <a:off x="2467085" y="2917124"/>
            <a:ext cx="4049464" cy="3049652"/>
            <a:chOff x="2358956" y="2917124"/>
            <a:chExt cx="4790889" cy="3281405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BAE9F6A4-9FE9-4172-BB27-6107EB4D2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3054" y="2917124"/>
              <a:ext cx="3889497" cy="291712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548290C-A221-4F42-84CE-541E866F64CE}"/>
                </a:ext>
              </a:extLst>
            </p:cNvPr>
            <p:cNvSpPr txBox="1"/>
            <p:nvPr/>
          </p:nvSpPr>
          <p:spPr>
            <a:xfrm>
              <a:off x="2358956" y="5834247"/>
              <a:ext cx="4790889" cy="3642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 </a:t>
              </a:r>
              <a:r>
                <a: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중간 학습 결과 그래프 사진 </a:t>
              </a:r>
              <a:r>
                <a:rPr lang="en-US" altLang="ko-KR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]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517202" y="1747573"/>
            <a:ext cx="877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Image 1.0 Scale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모델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- 0.5 scale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로 학습 시킨 모델을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1.0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scale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로 다시 전이학습 시켰을 가능성이 존재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Unet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3+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기본 모델을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1.0 scale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로 조정하여 다시 학습 진행중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03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2-1. Plane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SVD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방식 탐색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Unet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모델을 이용한 경로 검출 후 해당 경로의 지점들을 기반으로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추정 수직벡터들을 추출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2DE26BE-4BFE-43F0-855D-4B8A1AC46F34}"/>
              </a:ext>
            </a:extLst>
          </p:cNvPr>
          <p:cNvSpPr txBox="1"/>
          <p:nvPr/>
        </p:nvSpPr>
        <p:spPr>
          <a:xfrm>
            <a:off x="2096372" y="6017796"/>
            <a:ext cx="4790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수직 벡터 검출 사진 및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GIF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</a:p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Gaussian X /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Gaussian O 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A7B8324-A39E-4546-BF1B-31F1D20FBE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5" y="2480765"/>
            <a:ext cx="3462072" cy="34620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262E98E-DBC6-47BA-8E45-6D4F398C2C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133" y="2474428"/>
            <a:ext cx="3462072" cy="3462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62873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03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1068</Words>
  <Application>Microsoft Office PowerPoint</Application>
  <PresentationFormat>화면 슬라이드 쇼(4:3)</PresentationFormat>
  <Paragraphs>206</Paragraphs>
  <Slides>28</Slides>
  <Notes>27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용접로봇 자동화</vt:lpstr>
      <vt:lpstr>슬라이드 2</vt:lpstr>
      <vt:lpstr>목차</vt:lpstr>
      <vt:lpstr>1. 지난 주 작업</vt:lpstr>
      <vt:lpstr>1. 지난 주 작업</vt:lpstr>
      <vt:lpstr>1. 지난 주 작업</vt:lpstr>
      <vt:lpstr>1. 지난 주 작업</vt:lpstr>
      <vt:lpstr>2. 이번 주 작업</vt:lpstr>
      <vt:lpstr>2. 이번 주 작업</vt:lpstr>
      <vt:lpstr>2. 이번 주 작업</vt:lpstr>
      <vt:lpstr>2. 이번 주 작업</vt:lpstr>
      <vt:lpstr>2. 이번 주 작업</vt:lpstr>
      <vt:lpstr>2. 이번 주 작업</vt:lpstr>
      <vt:lpstr>3. 이후 진행 계획</vt:lpstr>
      <vt:lpstr>슬라이드 15</vt:lpstr>
      <vt:lpstr>1. 이번주 작업</vt:lpstr>
      <vt:lpstr>1. 이번주 작업</vt:lpstr>
      <vt:lpstr>1. 이번주 작업</vt:lpstr>
      <vt:lpstr>1. 이번주 작업</vt:lpstr>
      <vt:lpstr>1. 이번주 작업</vt:lpstr>
      <vt:lpstr>2. 다음주 계획</vt:lpstr>
      <vt:lpstr>슬라이드 22</vt:lpstr>
      <vt:lpstr>1. 실험 효율을 위한, 알고리즘 개선</vt:lpstr>
      <vt:lpstr>1. 실험효율을  위한, 알고리즘 개선</vt:lpstr>
      <vt:lpstr>2. 용접로봇  PC교체</vt:lpstr>
      <vt:lpstr>2. 용접로봇  PC교체</vt:lpstr>
      <vt:lpstr>슬라이드 27</vt:lpstr>
      <vt:lpstr>감사합니다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cailab</cp:lastModifiedBy>
  <cp:revision>1040</cp:revision>
  <dcterms:created xsi:type="dcterms:W3CDTF">2011-08-24T01:05:33Z</dcterms:created>
  <dcterms:modified xsi:type="dcterms:W3CDTF">2021-11-26T11:55:58Z</dcterms:modified>
  <cp:version/>
</cp:coreProperties>
</file>